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déplacer la diapo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dt" idx="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fr-FR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 idx="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fr-FR" sz="1400" b="0" strike="noStrike" spc="-1">
                <a:latin typeface="Times New Roman"/>
              </a:defRPr>
            </a:lvl1pPr>
          </a:lstStyle>
          <a:p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47" name="PlaceHolder 6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fr-FR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420C43AB-23F1-48AF-8973-CAA6B4C15CFA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ln w="0">
            <a:noFill/>
          </a:ln>
        </p:spPr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840" cy="27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sldNum" idx="5"/>
          </p:nvPr>
        </p:nvSpPr>
        <p:spPr>
          <a:xfrm>
            <a:off x="5180040" y="6513480"/>
            <a:ext cx="3962160" cy="344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2B58A06-7850-40CE-A58F-B64FD8117867}" type="slidenum">
              <a:rPr lang="fr-FR" sz="1200" b="0" strike="noStrike" spc="-1">
                <a:latin typeface="Times New Roman"/>
              </a:rPr>
              <a:t>2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ln w="0">
            <a:noFill/>
          </a:ln>
        </p:spPr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840" cy="27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sldNum" idx="6"/>
          </p:nvPr>
        </p:nvSpPr>
        <p:spPr>
          <a:xfrm>
            <a:off x="5180040" y="6513480"/>
            <a:ext cx="3962160" cy="344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72152EC-085F-447D-8E13-2BE37B293287}" type="slidenum">
              <a:rPr lang="fr-FR" sz="1200" b="0" strike="noStrike" spc="-1">
                <a:latin typeface="Times New Roman"/>
              </a:rPr>
              <a:t>3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>
          <a:xfrm>
            <a:off x="6583680" y="6378120"/>
            <a:ext cx="2102760" cy="276480"/>
          </a:xfrm>
          <a:prstGeom prst="rect">
            <a:avLst/>
          </a:prstGeom>
        </p:spPr>
        <p:txBody>
          <a:bodyPr/>
          <a:lstStyle/>
          <a:p>
            <a:fld id="{E1287608-E2CE-4C02-B77D-306F052DFCF9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>
          <a:xfrm>
            <a:off x="6583680" y="6378120"/>
            <a:ext cx="2102760" cy="276480"/>
          </a:xfrm>
          <a:prstGeom prst="rect">
            <a:avLst/>
          </a:prstGeom>
        </p:spPr>
        <p:txBody>
          <a:bodyPr/>
          <a:lstStyle/>
          <a:p>
            <a:fld id="{0710ECB6-361E-4E10-A277-1E27DB7CEB76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>
          <a:xfrm>
            <a:off x="6583680" y="6378120"/>
            <a:ext cx="2102760" cy="276480"/>
          </a:xfrm>
          <a:prstGeom prst="rect">
            <a:avLst/>
          </a:prstGeom>
        </p:spPr>
        <p:txBody>
          <a:bodyPr/>
          <a:lstStyle/>
          <a:p>
            <a:fld id="{2D9180D7-BC50-454E-91DA-4F00B4583DE1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>
          <a:xfrm>
            <a:off x="6583680" y="6378120"/>
            <a:ext cx="2102760" cy="276480"/>
          </a:xfrm>
          <a:prstGeom prst="rect">
            <a:avLst/>
          </a:prstGeom>
        </p:spPr>
        <p:txBody>
          <a:bodyPr/>
          <a:lstStyle/>
          <a:p>
            <a:fld id="{228B5AC5-51FC-450A-B7BF-9D8254D6A839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>
          <a:xfrm>
            <a:off x="6583680" y="6378120"/>
            <a:ext cx="2102760" cy="276480"/>
          </a:xfrm>
          <a:prstGeom prst="rect">
            <a:avLst/>
          </a:prstGeom>
        </p:spPr>
        <p:txBody>
          <a:bodyPr/>
          <a:lstStyle/>
          <a:p>
            <a:fld id="{F3BE1AD5-59E3-4C1E-9EA3-F87DF8866311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>
          <a:xfrm>
            <a:off x="6583680" y="6378120"/>
            <a:ext cx="2102760" cy="276480"/>
          </a:xfrm>
          <a:prstGeom prst="rect">
            <a:avLst/>
          </a:prstGeom>
        </p:spPr>
        <p:txBody>
          <a:bodyPr/>
          <a:lstStyle/>
          <a:p>
            <a:fld id="{3EC0D07B-914A-48C7-86F5-A2A96B5FEBC6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>
          <a:xfrm>
            <a:off x="6583680" y="6378120"/>
            <a:ext cx="2102760" cy="276480"/>
          </a:xfrm>
          <a:prstGeom prst="rect">
            <a:avLst/>
          </a:prstGeom>
        </p:spPr>
        <p:txBody>
          <a:bodyPr/>
          <a:lstStyle/>
          <a:p>
            <a:fld id="{99B5BB37-741C-4C93-AC63-B1B4EAF5DA8D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>
          <a:xfrm>
            <a:off x="6583680" y="6378120"/>
            <a:ext cx="2102760" cy="276480"/>
          </a:xfrm>
          <a:prstGeom prst="rect">
            <a:avLst/>
          </a:prstGeom>
        </p:spPr>
        <p:txBody>
          <a:bodyPr/>
          <a:lstStyle/>
          <a:p>
            <a:fld id="{CBA8540E-21C6-4B27-A4A0-168F3B6936E2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>
          <a:xfrm>
            <a:off x="6583680" y="6378120"/>
            <a:ext cx="2102760" cy="276480"/>
          </a:xfrm>
          <a:prstGeom prst="rect">
            <a:avLst/>
          </a:prstGeom>
        </p:spPr>
        <p:txBody>
          <a:bodyPr/>
          <a:lstStyle/>
          <a:p>
            <a:fld id="{F8CBA7AB-70FD-4B2F-A6F9-534D08033ED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>
          <a:xfrm>
            <a:off x="6583680" y="6378120"/>
            <a:ext cx="2102760" cy="276480"/>
          </a:xfrm>
          <a:prstGeom prst="rect">
            <a:avLst/>
          </a:prstGeom>
        </p:spPr>
        <p:txBody>
          <a:bodyPr/>
          <a:lstStyle/>
          <a:p>
            <a:fld id="{86E84602-9234-4B8A-8FC1-E8A1420B3B81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>
          <a:xfrm>
            <a:off x="6583680" y="6378120"/>
            <a:ext cx="2102760" cy="276480"/>
          </a:xfrm>
          <a:prstGeom prst="rect">
            <a:avLst/>
          </a:prstGeom>
        </p:spPr>
        <p:txBody>
          <a:bodyPr/>
          <a:lstStyle/>
          <a:p>
            <a:fld id="{3AE2A103-C0D6-444D-BAFB-7D6E3EB24C5F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>
          <a:xfrm>
            <a:off x="6583680" y="6378120"/>
            <a:ext cx="2102760" cy="276480"/>
          </a:xfrm>
          <a:prstGeom prst="rect">
            <a:avLst/>
          </a:prstGeom>
        </p:spPr>
        <p:txBody>
          <a:bodyPr/>
          <a:lstStyle/>
          <a:p>
            <a:fld id="{3563AFF9-5767-4C49-AC26-B4D2BDC93B65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18"/>
          <p:cNvSpPr/>
          <p:nvPr/>
        </p:nvSpPr>
        <p:spPr>
          <a:xfrm>
            <a:off x="5195160" y="332640"/>
            <a:ext cx="45360" cy="143640"/>
          </a:xfrm>
          <a:custGeom>
            <a:avLst/>
            <a:gdLst/>
            <a:ahLst/>
            <a:cxnLst/>
            <a:rect l="l" t="t" r="r" b="b"/>
            <a:pathLst>
              <a:path w="45720" h="144145">
                <a:moveTo>
                  <a:pt x="22858" y="0"/>
                </a:moveTo>
                <a:lnTo>
                  <a:pt x="13960" y="5658"/>
                </a:lnTo>
                <a:lnTo>
                  <a:pt x="6694" y="21090"/>
                </a:lnTo>
                <a:lnTo>
                  <a:pt x="1796" y="43979"/>
                </a:lnTo>
                <a:lnTo>
                  <a:pt x="0" y="72007"/>
                </a:lnTo>
                <a:lnTo>
                  <a:pt x="1796" y="100036"/>
                </a:lnTo>
                <a:lnTo>
                  <a:pt x="6694" y="122924"/>
                </a:lnTo>
                <a:lnTo>
                  <a:pt x="13960" y="138356"/>
                </a:lnTo>
                <a:lnTo>
                  <a:pt x="22858" y="144015"/>
                </a:lnTo>
                <a:lnTo>
                  <a:pt x="31756" y="138356"/>
                </a:lnTo>
                <a:lnTo>
                  <a:pt x="39023" y="122924"/>
                </a:lnTo>
                <a:lnTo>
                  <a:pt x="43922" y="100036"/>
                </a:lnTo>
                <a:lnTo>
                  <a:pt x="45718" y="72007"/>
                </a:lnTo>
                <a:lnTo>
                  <a:pt x="43922" y="43979"/>
                </a:lnTo>
                <a:lnTo>
                  <a:pt x="39023" y="21090"/>
                </a:lnTo>
                <a:lnTo>
                  <a:pt x="31756" y="5658"/>
                </a:lnTo>
                <a:lnTo>
                  <a:pt x="2285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" name="Image 9" descr="logo.trans.retouche.png"/>
          <p:cNvPicPr/>
          <p:nvPr/>
        </p:nvPicPr>
        <p:blipFill>
          <a:blip r:embed="rId14"/>
          <a:stretch/>
        </p:blipFill>
        <p:spPr>
          <a:xfrm>
            <a:off x="380880" y="6095880"/>
            <a:ext cx="1904760" cy="63792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ein air, neige, chaussures, personne&#10;&#10;Description générée automatiquement">
            <a:extLst>
              <a:ext uri="{FF2B5EF4-FFF2-40B4-BE49-F238E27FC236}">
                <a16:creationId xmlns:a16="http://schemas.microsoft.com/office/drawing/2014/main" id="{B4FA28FE-099C-A717-EBEB-F08A8AA0AB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9" name="object 3"/>
          <p:cNvSpPr/>
          <p:nvPr/>
        </p:nvSpPr>
        <p:spPr>
          <a:xfrm>
            <a:off x="1523880" y="114500"/>
            <a:ext cx="7488720" cy="493560"/>
          </a:xfrm>
          <a:prstGeom prst="rect">
            <a:avLst/>
          </a:prstGeom>
          <a:solidFill>
            <a:srgbClr val="1E326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66600" rIns="0" bIns="0" anchor="t">
            <a:spAutoFit/>
          </a:bodyPr>
          <a:lstStyle/>
          <a:p>
            <a:pPr marL="227880" algn="ctr">
              <a:lnSpc>
                <a:spcPct val="100000"/>
              </a:lnSpc>
              <a:spcBef>
                <a:spcPts val="524"/>
              </a:spcBef>
              <a:buNone/>
            </a:pPr>
            <a:r>
              <a:rPr lang="fr-FR" sz="2800" b="0" strike="noStrike" spc="-1" dirty="0">
                <a:solidFill>
                  <a:srgbClr val="FFFFFF"/>
                </a:solidFill>
                <a:latin typeface="Arial"/>
              </a:rPr>
              <a:t>CLUB </a:t>
            </a:r>
            <a:r>
              <a:rPr lang="fr-FR" sz="2800" b="0" strike="noStrike" spc="-7" dirty="0">
                <a:solidFill>
                  <a:srgbClr val="FFFFFF"/>
                </a:solidFill>
                <a:latin typeface="Arial"/>
              </a:rPr>
              <a:t>ALPIN FRANCAIS </a:t>
            </a:r>
            <a:r>
              <a:rPr lang="fr-FR" sz="2800" b="0" strike="noStrike" spc="-1" dirty="0">
                <a:solidFill>
                  <a:srgbClr val="FFFFFF"/>
                </a:solidFill>
                <a:latin typeface="Arial"/>
              </a:rPr>
              <a:t>DE</a:t>
            </a:r>
            <a:r>
              <a:rPr lang="fr-FR" sz="2800" b="0" strike="noStrike" spc="-35" dirty="0">
                <a:solidFill>
                  <a:srgbClr val="FFFFFF"/>
                </a:solidFill>
                <a:latin typeface="Arial"/>
              </a:rPr>
              <a:t> </a:t>
            </a:r>
            <a:r>
              <a:rPr lang="fr-FR" sz="2800" b="0" strike="noStrike" spc="-7" dirty="0">
                <a:solidFill>
                  <a:srgbClr val="FFFFFF"/>
                </a:solidFill>
                <a:latin typeface="Arial"/>
              </a:rPr>
              <a:t>PAU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50" name="object 4"/>
          <p:cNvSpPr/>
          <p:nvPr/>
        </p:nvSpPr>
        <p:spPr>
          <a:xfrm>
            <a:off x="397041" y="970361"/>
            <a:ext cx="4512789" cy="934780"/>
          </a:xfrm>
          <a:prstGeom prst="rect">
            <a:avLst/>
          </a:prstGeom>
          <a:solidFill>
            <a:srgbClr val="0080C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34200" rIns="0" bIns="0" anchor="t">
            <a:spAutoFit/>
          </a:bodyPr>
          <a:lstStyle/>
          <a:p>
            <a:pPr marL="1800" algn="ctr">
              <a:lnSpc>
                <a:spcPct val="100000"/>
              </a:lnSpc>
              <a:spcBef>
                <a:spcPts val="269"/>
              </a:spcBef>
              <a:buNone/>
            </a:pPr>
            <a:r>
              <a:rPr lang="fr-FR" sz="2800" b="0" strike="noStrike" spc="-7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ASSEMBLÉE GÉNÉRALE</a:t>
            </a:r>
            <a:endParaRPr lang="fr-FR" sz="2800" b="0" strike="noStrike" spc="-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1800" algn="ctr">
              <a:lnSpc>
                <a:spcPct val="100000"/>
              </a:lnSpc>
              <a:spcBef>
                <a:spcPts val="269"/>
              </a:spcBef>
              <a:buNone/>
            </a:pPr>
            <a:r>
              <a:rPr lang="fr-FR" sz="2800" b="0" strike="noStrike" spc="-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3 NOV</a:t>
            </a:r>
            <a:r>
              <a:rPr lang="fr-FR" sz="2800" b="0" strike="noStrike" spc="-7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EMBRE</a:t>
            </a:r>
            <a:r>
              <a:rPr lang="fr-FR" sz="2800" b="0" strike="noStrike" spc="-2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fr-FR" sz="2800" b="0" strike="noStrike" spc="4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2023</a:t>
            </a:r>
            <a:endParaRPr lang="fr-FR" sz="2800" b="0" strike="noStrike" spc="-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51" name="object 4"/>
          <p:cNvSpPr/>
          <p:nvPr/>
        </p:nvSpPr>
        <p:spPr>
          <a:xfrm>
            <a:off x="2054520" y="4845800"/>
            <a:ext cx="4281840" cy="1404140"/>
          </a:xfrm>
          <a:prstGeom prst="rect">
            <a:avLst/>
          </a:prstGeom>
          <a:solidFill>
            <a:srgbClr val="0085A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4200" rIns="0" bIns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269"/>
              </a:spcBef>
              <a:buNone/>
            </a:pPr>
            <a:r>
              <a:rPr lang="fr-FR" sz="2800" b="0" strike="noStrike" spc="-7" dirty="0">
                <a:solidFill>
                  <a:srgbClr val="FFFFFF"/>
                </a:solidFill>
                <a:latin typeface="Arial"/>
              </a:rPr>
              <a:t>Compte rendu annuel</a:t>
            </a:r>
            <a:endParaRPr lang="fr-F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9"/>
              </a:spcBef>
              <a:buNone/>
            </a:pPr>
            <a:r>
              <a:rPr lang="fr-FR" sz="2800" b="0" strike="noStrike" spc="-7" dirty="0">
                <a:solidFill>
                  <a:srgbClr val="FFFFFF"/>
                </a:solidFill>
                <a:latin typeface="Arial"/>
              </a:rPr>
              <a:t>Ecole de ski</a:t>
            </a:r>
          </a:p>
          <a:p>
            <a:pPr algn="ctr">
              <a:lnSpc>
                <a:spcPct val="100000"/>
              </a:lnSpc>
              <a:spcBef>
                <a:spcPts val="269"/>
              </a:spcBef>
              <a:buNone/>
            </a:pPr>
            <a:r>
              <a:rPr lang="fr-FR" sz="2800" b="0" strike="noStrike" spc="-7" dirty="0">
                <a:solidFill>
                  <a:srgbClr val="FFFFFF"/>
                </a:solidFill>
                <a:latin typeface="Arial"/>
              </a:rPr>
              <a:t>Ecole de surf alpinisme</a:t>
            </a:r>
            <a:endParaRPr lang="fr-FR" sz="2800" b="0" strike="noStrike" spc="-1" dirty="0">
              <a:latin typeface="Arial"/>
            </a:endParaRPr>
          </a:p>
        </p:txBody>
      </p:sp>
      <p:pic>
        <p:nvPicPr>
          <p:cNvPr id="52" name="Image 13"/>
          <p:cNvPicPr/>
          <p:nvPr/>
        </p:nvPicPr>
        <p:blipFill>
          <a:blip r:embed="rId3"/>
          <a:stretch/>
        </p:blipFill>
        <p:spPr>
          <a:xfrm>
            <a:off x="6086520" y="5963301"/>
            <a:ext cx="2926080" cy="706680"/>
          </a:xfrm>
          <a:prstGeom prst="rect">
            <a:avLst/>
          </a:prstGeom>
          <a:ln w="0">
            <a:noFill/>
          </a:ln>
        </p:spPr>
      </p:pic>
      <p:grpSp>
        <p:nvGrpSpPr>
          <p:cNvPr id="53" name="Groupe 5"/>
          <p:cNvGrpSpPr/>
          <p:nvPr/>
        </p:nvGrpSpPr>
        <p:grpSpPr>
          <a:xfrm>
            <a:off x="2054520" y="3539360"/>
            <a:ext cx="1297800" cy="1306440"/>
            <a:chOff x="7715160" y="3844440"/>
            <a:chExt cx="1297800" cy="1306440"/>
          </a:xfrm>
        </p:grpSpPr>
        <p:sp>
          <p:nvSpPr>
            <p:cNvPr id="54" name="Ellipse 9"/>
            <p:cNvSpPr/>
            <p:nvPr/>
          </p:nvSpPr>
          <p:spPr>
            <a:xfrm>
              <a:off x="7773120" y="3912480"/>
              <a:ext cx="1181520" cy="11707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55" name="Image 4"/>
            <p:cNvPicPr/>
            <p:nvPr/>
          </p:nvPicPr>
          <p:blipFill>
            <a:blip r:embed="rId4"/>
            <a:stretch/>
          </p:blipFill>
          <p:spPr>
            <a:xfrm>
              <a:off x="7715160" y="3844440"/>
              <a:ext cx="1297800" cy="130644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" name="Image 9">
            <a:extLst>
              <a:ext uri="{FF2B5EF4-FFF2-40B4-BE49-F238E27FC236}">
                <a16:creationId xmlns:a16="http://schemas.microsoft.com/office/drawing/2014/main" id="{BBBE7698-BD19-0229-1B4D-E84D0C1D1C80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76320" y="6101640"/>
            <a:ext cx="1901880" cy="639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neige, skier, personne, plein air&#10;&#10;Description générée automatiquement">
            <a:extLst>
              <a:ext uri="{FF2B5EF4-FFF2-40B4-BE49-F238E27FC236}">
                <a16:creationId xmlns:a16="http://schemas.microsoft.com/office/drawing/2014/main" id="{B9A6C3E5-02F9-12ED-480E-6B9E74166E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7" name="object 3"/>
          <p:cNvSpPr/>
          <p:nvPr/>
        </p:nvSpPr>
        <p:spPr>
          <a:xfrm>
            <a:off x="239504" y="149220"/>
            <a:ext cx="5105880" cy="31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 strike="noStrike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Ecole de ski 2023 / Ecole de surf 2023</a:t>
            </a:r>
            <a:endParaRPr lang="fr-FR" sz="2000" b="0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58" name="Image 9"/>
          <p:cNvPicPr/>
          <p:nvPr/>
        </p:nvPicPr>
        <p:blipFill>
          <a:blip r:embed="rId4"/>
          <a:stretch/>
        </p:blipFill>
        <p:spPr>
          <a:xfrm>
            <a:off x="76320" y="6101640"/>
            <a:ext cx="1901880" cy="639720"/>
          </a:xfrm>
          <a:prstGeom prst="rect">
            <a:avLst/>
          </a:prstGeom>
          <a:ln w="0">
            <a:noFill/>
          </a:ln>
        </p:spPr>
      </p:pic>
      <p:sp>
        <p:nvSpPr>
          <p:cNvPr id="59" name="Text Box 2"/>
          <p:cNvSpPr/>
          <p:nvPr/>
        </p:nvSpPr>
        <p:spPr>
          <a:xfrm>
            <a:off x="76320" y="1664411"/>
            <a:ext cx="6072840" cy="1923480"/>
          </a:xfrm>
          <a:prstGeom prst="rect">
            <a:avLst/>
          </a:prstGeom>
          <a:solidFill>
            <a:srgbClr val="FFFFFF">
              <a:alpha val="40000"/>
            </a:srgb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 strike="noStrike" spc="-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L’école de ski est organisée conjointement avec </a:t>
            </a:r>
            <a:endParaRPr lang="fr-FR" sz="2000" b="0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 strike="noStrike" spc="-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le Club Alpin Français de la Vallée d’Ossau</a:t>
            </a:r>
            <a:endParaRPr lang="fr-FR" sz="2000" b="0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0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 strike="noStrike" spc="-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Cycle « Ski alpin » pour mineurs </a:t>
            </a:r>
            <a:endParaRPr lang="fr-FR" sz="2000" b="0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 strike="noStrike" spc="-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5 samedis, janvier et février ; 2 samedis annulés </a:t>
            </a:r>
            <a:endParaRPr lang="fr-FR" sz="2000" b="0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 strike="noStrike" spc="-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72 jeunes (dont 60 du club de Pau; 5 clubs) </a:t>
            </a:r>
            <a:endParaRPr lang="fr-FR" sz="2000" b="0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60" name="Image 24"/>
          <p:cNvPicPr/>
          <p:nvPr/>
        </p:nvPicPr>
        <p:blipFill rotWithShape="1">
          <a:blip r:embed="rId5"/>
          <a:srcRect l="31269" r="1" b="1543"/>
          <a:stretch/>
        </p:blipFill>
        <p:spPr>
          <a:xfrm>
            <a:off x="6472989" y="1800"/>
            <a:ext cx="2670651" cy="852442"/>
          </a:xfrm>
          <a:prstGeom prst="rect">
            <a:avLst/>
          </a:prstGeom>
          <a:ln w="0">
            <a:noFill/>
          </a:ln>
        </p:spPr>
      </p:pic>
      <p:sp>
        <p:nvSpPr>
          <p:cNvPr id="61" name="Text Box 2"/>
          <p:cNvSpPr/>
          <p:nvPr/>
        </p:nvSpPr>
        <p:spPr>
          <a:xfrm>
            <a:off x="76320" y="3665675"/>
            <a:ext cx="6072840" cy="586957"/>
          </a:xfrm>
          <a:prstGeom prst="rect">
            <a:avLst/>
          </a:prstGeom>
          <a:solidFill>
            <a:srgbClr val="FFFFFF">
              <a:alpha val="40000"/>
            </a:srgb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strike="noStrike" spc="-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Une formation idéale pour ceux qui participeront ensuite aux sorties ski de randonnée avec l’école d’aventure</a:t>
            </a:r>
            <a:endParaRPr lang="fr-FR" sz="1600" b="0" strike="noStrike" spc="-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pSp>
        <p:nvGrpSpPr>
          <p:cNvPr id="62" name="Groupe 23"/>
          <p:cNvGrpSpPr/>
          <p:nvPr/>
        </p:nvGrpSpPr>
        <p:grpSpPr>
          <a:xfrm>
            <a:off x="7792920" y="592920"/>
            <a:ext cx="1297800" cy="1306440"/>
            <a:chOff x="7792920" y="592920"/>
            <a:chExt cx="1297800" cy="1306440"/>
          </a:xfrm>
        </p:grpSpPr>
        <p:sp>
          <p:nvSpPr>
            <p:cNvPr id="63" name="Ellipse 28"/>
            <p:cNvSpPr/>
            <p:nvPr/>
          </p:nvSpPr>
          <p:spPr>
            <a:xfrm>
              <a:off x="7851240" y="660960"/>
              <a:ext cx="1181520" cy="11707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64" name="Image 29"/>
            <p:cNvPicPr/>
            <p:nvPr/>
          </p:nvPicPr>
          <p:blipFill>
            <a:blip r:embed="rId6"/>
            <a:stretch/>
          </p:blipFill>
          <p:spPr>
            <a:xfrm>
              <a:off x="7792920" y="592920"/>
              <a:ext cx="1297800" cy="13064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65" name="Groupe 31"/>
          <p:cNvGrpSpPr/>
          <p:nvPr/>
        </p:nvGrpSpPr>
        <p:grpSpPr>
          <a:xfrm>
            <a:off x="3039120" y="5928840"/>
            <a:ext cx="848880" cy="844920"/>
            <a:chOff x="3039120" y="5928840"/>
            <a:chExt cx="848880" cy="844920"/>
          </a:xfrm>
        </p:grpSpPr>
        <p:sp>
          <p:nvSpPr>
            <p:cNvPr id="66" name="Ellipse 33"/>
            <p:cNvSpPr/>
            <p:nvPr/>
          </p:nvSpPr>
          <p:spPr>
            <a:xfrm>
              <a:off x="3071160" y="5962680"/>
              <a:ext cx="784440" cy="777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67" name="Image 34"/>
            <p:cNvPicPr/>
            <p:nvPr/>
          </p:nvPicPr>
          <p:blipFill>
            <a:blip r:embed="rId7"/>
            <a:stretch/>
          </p:blipFill>
          <p:spPr>
            <a:xfrm>
              <a:off x="3039120" y="5928840"/>
              <a:ext cx="848880" cy="844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8" name="ZoneTexte 18"/>
          <p:cNvSpPr/>
          <p:nvPr/>
        </p:nvSpPr>
        <p:spPr>
          <a:xfrm>
            <a:off x="5129280" y="6579360"/>
            <a:ext cx="404460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200" b="1" strike="noStrike" spc="-1">
                <a:solidFill>
                  <a:srgbClr val="000000"/>
                </a:solidFill>
                <a:latin typeface="Calibri"/>
              </a:rPr>
              <a:t>Club Alpin Français de Pau – Assemblée générale 03/11/2023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69" name="Text Box 1"/>
          <p:cNvSpPr/>
          <p:nvPr/>
        </p:nvSpPr>
        <p:spPr>
          <a:xfrm>
            <a:off x="76320" y="4714380"/>
            <a:ext cx="6072840" cy="648512"/>
          </a:xfrm>
          <a:prstGeom prst="rect">
            <a:avLst/>
          </a:prstGeom>
          <a:solidFill>
            <a:srgbClr val="FFFFFF">
              <a:alpha val="40000"/>
            </a:srgb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1" strike="noStrike" spc="-1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Groupe de surf « initiés » en station ou en montagne</a:t>
            </a:r>
          </a:p>
          <a:p>
            <a:pPr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1" strike="noStrike" spc="-1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5 jeunes, 2 cadres bénévoles</a:t>
            </a:r>
            <a:endParaRPr lang="fr-FR" sz="1800" b="0" strike="noStrike" spc="-1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abits, intérieur, personne, mur&#10;&#10;Description générée automatiquement">
            <a:extLst>
              <a:ext uri="{FF2B5EF4-FFF2-40B4-BE49-F238E27FC236}">
                <a16:creationId xmlns:a16="http://schemas.microsoft.com/office/drawing/2014/main" id="{72ED3200-00DF-D124-00AC-6742DA742E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" name="object 3"/>
          <p:cNvSpPr/>
          <p:nvPr/>
        </p:nvSpPr>
        <p:spPr>
          <a:xfrm>
            <a:off x="380880" y="352080"/>
            <a:ext cx="8656920" cy="185938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Un grand merci</a:t>
            </a:r>
            <a:endParaRPr lang="fr-FR" sz="2400" b="0" strike="noStrike" spc="-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aux cadres bénévoles, </a:t>
            </a:r>
            <a:endParaRPr lang="fr-FR" sz="2400" b="0" strike="noStrike" spc="-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aux parents et aux moniteurs </a:t>
            </a:r>
            <a:endParaRPr lang="fr-FR" sz="2400" b="0" strike="noStrike" spc="-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de l’Ecole du Ski Français de Gourette</a:t>
            </a:r>
          </a:p>
          <a:p>
            <a:pPr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pc="-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et à Antoine pour le groupe surf en montagne.</a:t>
            </a:r>
            <a:endParaRPr lang="fr-FR" sz="2400" b="0" strike="noStrike" spc="-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72" name="Image 8"/>
          <p:cNvPicPr/>
          <p:nvPr/>
        </p:nvPicPr>
        <p:blipFill>
          <a:blip r:embed="rId4"/>
          <a:stretch/>
        </p:blipFill>
        <p:spPr>
          <a:xfrm>
            <a:off x="76320" y="6101640"/>
            <a:ext cx="1901880" cy="639720"/>
          </a:xfrm>
          <a:prstGeom prst="rect">
            <a:avLst/>
          </a:prstGeom>
          <a:ln w="0">
            <a:noFill/>
          </a:ln>
        </p:spPr>
      </p:pic>
      <p:sp>
        <p:nvSpPr>
          <p:cNvPr id="73" name="object 5"/>
          <p:cNvSpPr/>
          <p:nvPr/>
        </p:nvSpPr>
        <p:spPr>
          <a:xfrm>
            <a:off x="6248520" y="6287400"/>
            <a:ext cx="2895120" cy="18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24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26"/>
              </a:spcBef>
              <a:buNone/>
            </a:pPr>
            <a:r>
              <a:rPr lang="fr-FR" sz="1200" b="1" i="1" strike="noStrike" spc="-12" dirty="0">
                <a:solidFill>
                  <a:schemeClr val="bg1"/>
                </a:solidFill>
                <a:latin typeface="Trebuchet MS"/>
              </a:rPr>
              <a:t>Crédit photo: J.-L. </a:t>
            </a:r>
            <a:r>
              <a:rPr lang="fr-FR" sz="1200" b="1" i="1" strike="noStrike" spc="-12" dirty="0" err="1">
                <a:solidFill>
                  <a:schemeClr val="bg1"/>
                </a:solidFill>
                <a:latin typeface="Trebuchet MS"/>
              </a:rPr>
              <a:t>Garrocq</a:t>
            </a:r>
            <a:r>
              <a:rPr lang="fr-FR" sz="1200" b="1" i="1" strike="noStrike" spc="-12" dirty="0">
                <a:solidFill>
                  <a:schemeClr val="bg1"/>
                </a:solidFill>
                <a:latin typeface="Trebuchet MS"/>
              </a:rPr>
              <a:t>, D. Rappin</a:t>
            </a:r>
            <a:endParaRPr lang="fr-FR" sz="1200" b="0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74" name="Image 13"/>
          <p:cNvPicPr/>
          <p:nvPr/>
        </p:nvPicPr>
        <p:blipFill>
          <a:blip r:embed="rId5"/>
          <a:srcRect l="13726"/>
          <a:stretch/>
        </p:blipFill>
        <p:spPr>
          <a:xfrm>
            <a:off x="5791320" y="1800"/>
            <a:ext cx="3352320" cy="865800"/>
          </a:xfrm>
          <a:prstGeom prst="rect">
            <a:avLst/>
          </a:prstGeom>
          <a:ln w="0">
            <a:noFill/>
          </a:ln>
        </p:spPr>
      </p:pic>
      <p:sp>
        <p:nvSpPr>
          <p:cNvPr id="75" name="object 3"/>
          <p:cNvSpPr/>
          <p:nvPr/>
        </p:nvSpPr>
        <p:spPr>
          <a:xfrm>
            <a:off x="937800" y="3955406"/>
            <a:ext cx="8152920" cy="12130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600" b="1" strike="noStrike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Rendez-vous en 2024 pour la nouvelle édition,</a:t>
            </a:r>
            <a:endParaRPr lang="fr-FR" sz="2600" b="0" strike="noStrike" spc="-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600" b="0" strike="noStrike" spc="-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600" b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e</a:t>
            </a:r>
            <a:r>
              <a:rPr lang="fr-FR" sz="2600" b="1" strike="noStrike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t le groupe le surf alpinisme (non débutant)</a:t>
            </a:r>
            <a:endParaRPr lang="fr-FR" sz="2600" b="0" strike="noStrike" spc="-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pSp>
        <p:nvGrpSpPr>
          <p:cNvPr id="76" name="Groupe 19"/>
          <p:cNvGrpSpPr/>
          <p:nvPr/>
        </p:nvGrpSpPr>
        <p:grpSpPr>
          <a:xfrm>
            <a:off x="7792920" y="592920"/>
            <a:ext cx="1297800" cy="1306440"/>
            <a:chOff x="7792920" y="592920"/>
            <a:chExt cx="1297800" cy="1306440"/>
          </a:xfrm>
        </p:grpSpPr>
        <p:sp>
          <p:nvSpPr>
            <p:cNvPr id="77" name="Ellipse 20"/>
            <p:cNvSpPr/>
            <p:nvPr/>
          </p:nvSpPr>
          <p:spPr>
            <a:xfrm>
              <a:off x="7851240" y="660960"/>
              <a:ext cx="1181520" cy="11707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78" name="Image 21"/>
            <p:cNvPicPr/>
            <p:nvPr/>
          </p:nvPicPr>
          <p:blipFill>
            <a:blip r:embed="rId6"/>
            <a:stretch/>
          </p:blipFill>
          <p:spPr>
            <a:xfrm>
              <a:off x="7792920" y="592920"/>
              <a:ext cx="1297800" cy="13064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79" name="ZoneTexte 1"/>
          <p:cNvSpPr/>
          <p:nvPr/>
        </p:nvSpPr>
        <p:spPr>
          <a:xfrm>
            <a:off x="5128560" y="6579360"/>
            <a:ext cx="404604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200" b="1" strike="noStrike" spc="-1">
                <a:solidFill>
                  <a:schemeClr val="bg1"/>
                </a:solidFill>
                <a:latin typeface="Calibri"/>
              </a:rPr>
              <a:t>Club Alpin Français de Pau – Assemblée générale 03/11/2023</a:t>
            </a:r>
            <a:endParaRPr lang="fr-FR" sz="1200" b="0" strike="noStrike" spc="-1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</TotalTime>
  <Words>186</Words>
  <Application>Microsoft Office PowerPoint</Application>
  <PresentationFormat>Affichage à l'écran (4:3)</PresentationFormat>
  <Paragraphs>29</Paragraphs>
  <Slides>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Arial</vt:lpstr>
      <vt:lpstr>Calibri</vt:lpstr>
      <vt:lpstr>Symbol</vt:lpstr>
      <vt:lpstr>Times New Roman</vt:lpstr>
      <vt:lpstr>Trebuchet MS</vt:lpstr>
      <vt:lpstr>Wingdings</vt:lpstr>
      <vt:lpstr>Office Theme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DELL</dc:creator>
  <dc:description/>
  <cp:lastModifiedBy>Didier RAPPIN</cp:lastModifiedBy>
  <cp:revision>44</cp:revision>
  <dcterms:created xsi:type="dcterms:W3CDTF">2019-11-12T12:59:56Z</dcterms:created>
  <dcterms:modified xsi:type="dcterms:W3CDTF">2023-10-30T17:32:21Z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30ed1b-e95f-40b5-af89-828263f287a7_ActionId">
    <vt:lpwstr>8bdfe994-41af-461d-8d84-b3c0978840a7</vt:lpwstr>
  </property>
  <property fmtid="{D5CDD505-2E9C-101B-9397-08002B2CF9AE}" pid="3" name="MSIP_Label_2b30ed1b-e95f-40b5-af89-828263f287a7_Application">
    <vt:lpwstr>Microsoft Azure Information Protection</vt:lpwstr>
  </property>
  <property fmtid="{D5CDD505-2E9C-101B-9397-08002B2CF9AE}" pid="4" name="MSIP_Label_2b30ed1b-e95f-40b5-af89-828263f287a7_Enabled">
    <vt:lpwstr>True</vt:lpwstr>
  </property>
  <property fmtid="{D5CDD505-2E9C-101B-9397-08002B2CF9AE}" pid="5" name="MSIP_Label_2b30ed1b-e95f-40b5-af89-828263f287a7_Extended_MSFT_Method">
    <vt:lpwstr>Automatic</vt:lpwstr>
  </property>
  <property fmtid="{D5CDD505-2E9C-101B-9397-08002B2CF9AE}" pid="6" name="MSIP_Label_2b30ed1b-e95f-40b5-af89-828263f287a7_Name">
    <vt:lpwstr>Restricted</vt:lpwstr>
  </property>
  <property fmtid="{D5CDD505-2E9C-101B-9397-08002B2CF9AE}" pid="7" name="MSIP_Label_2b30ed1b-e95f-40b5-af89-828263f287a7_Owner">
    <vt:lpwstr>didier.rappin@total.com</vt:lpwstr>
  </property>
  <property fmtid="{D5CDD505-2E9C-101B-9397-08002B2CF9AE}" pid="8" name="MSIP_Label_2b30ed1b-e95f-40b5-af89-828263f287a7_SetDate">
    <vt:lpwstr>2020-11-22T18:47:38.6477142Z</vt:lpwstr>
  </property>
  <property fmtid="{D5CDD505-2E9C-101B-9397-08002B2CF9AE}" pid="9" name="MSIP_Label_2b30ed1b-e95f-40b5-af89-828263f287a7_SiteId">
    <vt:lpwstr>329e91b0-e21f-48fb-a071-456717ecc28e</vt:lpwstr>
  </property>
  <property fmtid="{D5CDD505-2E9C-101B-9397-08002B2CF9AE}" pid="10" name="Notes">
    <vt:i4>2</vt:i4>
  </property>
  <property fmtid="{D5CDD505-2E9C-101B-9397-08002B2CF9AE}" pid="11" name="PresentationFormat">
    <vt:lpwstr>Affichage à l'écran (4:3)</vt:lpwstr>
  </property>
  <property fmtid="{D5CDD505-2E9C-101B-9397-08002B2CF9AE}" pid="12" name="Sensitivity">
    <vt:lpwstr>Restricted</vt:lpwstr>
  </property>
  <property fmtid="{D5CDD505-2E9C-101B-9397-08002B2CF9AE}" pid="13" name="Slides">
    <vt:i4>3</vt:i4>
  </property>
</Properties>
</file>