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9144000" cy="6858000" type="screen4x3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CC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9" d="100"/>
          <a:sy n="159" d="100"/>
        </p:scale>
        <p:origin x="20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déplacer la diapo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fr-FR" sz="2000" b="0" strike="noStrike" spc="-1">
                <a:latin typeface="Arial"/>
              </a:rPr>
              <a:t>Cliquez pour modifier le format des notes</a:t>
            </a: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&lt;en-tête&gt;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dt" idx="3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ft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fr-FR" sz="1400" b="0" strike="noStrike" spc="-1">
                <a:latin typeface="Times New Roman"/>
              </a:defRPr>
            </a:lvl1pPr>
          </a:lstStyle>
          <a:p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87" name="PlaceHolder 6"/>
          <p:cNvSpPr>
            <a:spLocks noGrp="1"/>
          </p:cNvSpPr>
          <p:nvPr>
            <p:ph type="sldNum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fr-FR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5A072EF0-3F2E-4166-95C8-2533925B0F7D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ln w="0">
            <a:noFill/>
          </a:ln>
        </p:spPr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914400" y="3300480"/>
            <a:ext cx="7314840" cy="27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sldNum" idx="6"/>
          </p:nvPr>
        </p:nvSpPr>
        <p:spPr>
          <a:xfrm>
            <a:off x="5180040" y="6513480"/>
            <a:ext cx="3962160" cy="344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fr-FR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D3EB064-B41A-4CBC-966E-C2F9400FEA16}" type="slidenum">
              <a:rPr lang="fr-FR" sz="1200" b="0" strike="noStrike" spc="-1">
                <a:latin typeface="Times New Roman"/>
              </a:rPr>
              <a:t>3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3FF84019-77E0-4ACD-BA7D-3090ED5AD76E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2F0948A1-6736-463F-B0EF-F7E7DCFDB9F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F41170C-1C58-43A0-ADF6-1C1D42125B1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6B7D7D22-D680-4882-8330-07BC6FC4E0A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DC10FA1-8B5B-4E87-95A2-64AF3F0B6CBF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A00ADF3-BD5E-47D3-8FFB-184B1D79542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F2DEAD5-C89A-44C3-8E2C-9EFC4F11A0D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504E683-CC2F-445B-9F43-32D0181D427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7A3D523-117F-4D60-A998-54B44400FB4D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29303CC-0E28-4FE3-8A94-8482AFA89C3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A549228-7884-42B6-8A0F-A013CD5E3771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E4BFF12-CC0B-459C-8C36-9FB147C16EB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ABB9CDA-912B-412A-A926-8C7A18BC5F55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67F9A34-735A-4921-9C03-CC986BF83FAD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A693B75-49BD-470D-8C4A-30717F97E6B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457D82B-C27F-437A-B48C-C7E3F275BEE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BC900C8-AC2F-4AA5-8ADA-5A13D73C8D48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0A9F4DC-41D3-486A-87D3-51CB500415E2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C80D6AC8-B0ED-466F-A2F9-C0A7E355D1F6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0C9AA1D4-2AB3-4668-91E6-33A0214D0049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fr-FR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FAF4B807-FA57-480F-9071-D09D0D7D8F7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557C3871-CE0E-4E7B-9815-41E50118CD8C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1BAAA135-FEE2-4739-8B6C-BBCB148C5F73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lstStyle/>
          <a:p>
            <a:fld id="{7904CD3A-8F52-43DC-A2C5-F627A67361A4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k object 18"/>
          <p:cNvSpPr/>
          <p:nvPr/>
        </p:nvSpPr>
        <p:spPr>
          <a:xfrm>
            <a:off x="5195160" y="332640"/>
            <a:ext cx="45360" cy="143640"/>
          </a:xfrm>
          <a:custGeom>
            <a:avLst/>
            <a:gdLst/>
            <a:ahLst/>
            <a:cxnLst/>
            <a:rect l="l" t="t" r="r" b="b"/>
            <a:pathLst>
              <a:path w="45720" h="144145">
                <a:moveTo>
                  <a:pt x="22858" y="0"/>
                </a:moveTo>
                <a:lnTo>
                  <a:pt x="13960" y="5658"/>
                </a:lnTo>
                <a:lnTo>
                  <a:pt x="6694" y="21090"/>
                </a:lnTo>
                <a:lnTo>
                  <a:pt x="1796" y="43979"/>
                </a:lnTo>
                <a:lnTo>
                  <a:pt x="0" y="72007"/>
                </a:lnTo>
                <a:lnTo>
                  <a:pt x="1796" y="100036"/>
                </a:lnTo>
                <a:lnTo>
                  <a:pt x="6694" y="122924"/>
                </a:lnTo>
                <a:lnTo>
                  <a:pt x="13960" y="138356"/>
                </a:lnTo>
                <a:lnTo>
                  <a:pt x="22858" y="144015"/>
                </a:lnTo>
                <a:lnTo>
                  <a:pt x="31756" y="138356"/>
                </a:lnTo>
                <a:lnTo>
                  <a:pt x="39023" y="122924"/>
                </a:lnTo>
                <a:lnTo>
                  <a:pt x="43922" y="100036"/>
                </a:lnTo>
                <a:lnTo>
                  <a:pt x="45718" y="72007"/>
                </a:lnTo>
                <a:lnTo>
                  <a:pt x="43922" y="43979"/>
                </a:lnTo>
                <a:lnTo>
                  <a:pt x="39023" y="21090"/>
                </a:lnTo>
                <a:lnTo>
                  <a:pt x="31756" y="5658"/>
                </a:lnTo>
                <a:lnTo>
                  <a:pt x="2285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Image 9" descr="logo.trans.retouche.png"/>
          <p:cNvPicPr/>
          <p:nvPr/>
        </p:nvPicPr>
        <p:blipFill>
          <a:blip r:embed="rId14"/>
          <a:stretch/>
        </p:blipFill>
        <p:spPr>
          <a:xfrm>
            <a:off x="380880" y="6095880"/>
            <a:ext cx="1904760" cy="63792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sldNum" idx="1"/>
          </p:nvPr>
        </p:nvSpPr>
        <p:spPr>
          <a:xfrm>
            <a:off x="6583680" y="6378120"/>
            <a:ext cx="2102760" cy="27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fr-FR" sz="18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2A8756A-79C5-4F1F-9C7D-F101EC49280E}" type="slidenum">
              <a:rPr lang="fr-FR" sz="180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800" b="0" strike="noStrike" spc="-1">
              <a:latin typeface="Times New Roman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k object 18"/>
          <p:cNvSpPr/>
          <p:nvPr/>
        </p:nvSpPr>
        <p:spPr>
          <a:xfrm>
            <a:off x="5195160" y="332640"/>
            <a:ext cx="45360" cy="143640"/>
          </a:xfrm>
          <a:custGeom>
            <a:avLst/>
            <a:gdLst/>
            <a:ahLst/>
            <a:cxnLst/>
            <a:rect l="l" t="t" r="r" b="b"/>
            <a:pathLst>
              <a:path w="45720" h="144145">
                <a:moveTo>
                  <a:pt x="22858" y="0"/>
                </a:moveTo>
                <a:lnTo>
                  <a:pt x="13960" y="5658"/>
                </a:lnTo>
                <a:lnTo>
                  <a:pt x="6694" y="21090"/>
                </a:lnTo>
                <a:lnTo>
                  <a:pt x="1796" y="43979"/>
                </a:lnTo>
                <a:lnTo>
                  <a:pt x="0" y="72007"/>
                </a:lnTo>
                <a:lnTo>
                  <a:pt x="1796" y="100036"/>
                </a:lnTo>
                <a:lnTo>
                  <a:pt x="6694" y="122924"/>
                </a:lnTo>
                <a:lnTo>
                  <a:pt x="13960" y="138356"/>
                </a:lnTo>
                <a:lnTo>
                  <a:pt x="22858" y="144015"/>
                </a:lnTo>
                <a:lnTo>
                  <a:pt x="31756" y="138356"/>
                </a:lnTo>
                <a:lnTo>
                  <a:pt x="39023" y="122924"/>
                </a:lnTo>
                <a:lnTo>
                  <a:pt x="43922" y="100036"/>
                </a:lnTo>
                <a:lnTo>
                  <a:pt x="45718" y="72007"/>
                </a:lnTo>
                <a:lnTo>
                  <a:pt x="43922" y="43979"/>
                </a:lnTo>
                <a:lnTo>
                  <a:pt x="39023" y="21090"/>
                </a:lnTo>
                <a:lnTo>
                  <a:pt x="31756" y="5658"/>
                </a:lnTo>
                <a:lnTo>
                  <a:pt x="2285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" name="Image 9" descr="logo.trans.retouche.png"/>
          <p:cNvPicPr/>
          <p:nvPr/>
        </p:nvPicPr>
        <p:blipFill>
          <a:blip r:embed="rId14"/>
          <a:stretch/>
        </p:blipFill>
        <p:spPr>
          <a:xfrm>
            <a:off x="380880" y="6095880"/>
            <a:ext cx="1904760" cy="637920"/>
          </a:xfrm>
          <a:prstGeom prst="rect">
            <a:avLst/>
          </a:prstGeom>
          <a:ln w="0"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sldNum" idx="2"/>
          </p:nvPr>
        </p:nvSpPr>
        <p:spPr>
          <a:xfrm>
            <a:off x="6583680" y="6378120"/>
            <a:ext cx="2102760" cy="276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lnSpc>
                <a:spcPct val="100000"/>
              </a:lnSpc>
              <a:buNone/>
              <a:defRPr lang="fr-FR" sz="18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CE41C8E-9851-4387-912E-6A677792BB00}" type="slidenum">
              <a:rPr lang="fr-FR" sz="1800" b="0" strike="noStrike" spc="-1">
                <a:solidFill>
                  <a:srgbClr val="8B8B8B"/>
                </a:solidFill>
                <a:latin typeface="Calibri"/>
              </a:rPr>
              <a:t>‹N°›</a:t>
            </a:fld>
            <a:endParaRPr lang="fr-FR" sz="1800" b="0" strike="noStrike" spc="-1"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texte-titre</a:t>
            </a:r>
          </a:p>
        </p:txBody>
      </p:sp>
      <p:sp>
        <p:nvSpPr>
          <p:cNvPr id="4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Calibri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Calibri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75207EE-C406-DF8B-1700-930C1F446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2" y="33233"/>
            <a:ext cx="9138696" cy="6824767"/>
          </a:xfrm>
          <a:prstGeom prst="rect">
            <a:avLst/>
          </a:prstGeom>
        </p:spPr>
      </p:pic>
      <p:sp>
        <p:nvSpPr>
          <p:cNvPr id="89" name="object 3"/>
          <p:cNvSpPr/>
          <p:nvPr/>
        </p:nvSpPr>
        <p:spPr>
          <a:xfrm>
            <a:off x="685800" y="89640"/>
            <a:ext cx="7488720" cy="493560"/>
          </a:xfrm>
          <a:prstGeom prst="rect">
            <a:avLst/>
          </a:prstGeom>
          <a:solidFill>
            <a:srgbClr val="103377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66600" rIns="0" bIns="0" anchor="t">
            <a:spAutoFit/>
          </a:bodyPr>
          <a:lstStyle/>
          <a:p>
            <a:pPr marL="227880" algn="ctr">
              <a:lnSpc>
                <a:spcPct val="100000"/>
              </a:lnSpc>
              <a:spcBef>
                <a:spcPts val="524"/>
              </a:spcBef>
              <a:buNone/>
            </a:pPr>
            <a:r>
              <a:rPr lang="fr-FR" sz="2800" b="0" strike="noStrike" spc="-1">
                <a:solidFill>
                  <a:srgbClr val="FFFFFF"/>
                </a:solidFill>
                <a:latin typeface="Arial"/>
              </a:rPr>
              <a:t>CLUB </a:t>
            </a:r>
            <a:r>
              <a:rPr lang="fr-FR" sz="2800" b="0" strike="noStrike" spc="-7">
                <a:solidFill>
                  <a:srgbClr val="FFFFFF"/>
                </a:solidFill>
                <a:latin typeface="Arial"/>
              </a:rPr>
              <a:t>ALPIN FRANCAIS </a:t>
            </a:r>
            <a:r>
              <a:rPr lang="fr-FR" sz="2800" b="0" strike="noStrike" spc="-1">
                <a:solidFill>
                  <a:srgbClr val="FFFFFF"/>
                </a:solidFill>
                <a:latin typeface="Arial"/>
              </a:rPr>
              <a:t>DE</a:t>
            </a:r>
            <a:r>
              <a:rPr lang="fr-FR" sz="2800" b="0" strike="noStrike" spc="-35">
                <a:solidFill>
                  <a:srgbClr val="FFFFFF"/>
                </a:solidFill>
                <a:latin typeface="Arial"/>
              </a:rPr>
              <a:t> </a:t>
            </a:r>
            <a:r>
              <a:rPr lang="fr-FR" sz="2800" b="0" strike="noStrike" spc="-7">
                <a:solidFill>
                  <a:srgbClr val="FFFFFF"/>
                </a:solidFill>
                <a:latin typeface="Arial"/>
              </a:rPr>
              <a:t>PAU</a:t>
            </a:r>
            <a:endParaRPr lang="fr-FR" sz="2800" b="0" strike="noStrike" spc="-1">
              <a:latin typeface="Arial"/>
            </a:endParaRPr>
          </a:p>
        </p:txBody>
      </p:sp>
      <p:sp>
        <p:nvSpPr>
          <p:cNvPr id="90" name="object 4"/>
          <p:cNvSpPr/>
          <p:nvPr/>
        </p:nvSpPr>
        <p:spPr>
          <a:xfrm>
            <a:off x="550108" y="1017360"/>
            <a:ext cx="4762440" cy="921960"/>
          </a:xfrm>
          <a:prstGeom prst="rect">
            <a:avLst/>
          </a:prstGeom>
          <a:solidFill>
            <a:srgbClr val="0080C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34200" rIns="0" bIns="0" anchor="t">
            <a:spAutoFit/>
          </a:bodyPr>
          <a:lstStyle/>
          <a:p>
            <a:pPr marL="1800" algn="ctr">
              <a:lnSpc>
                <a:spcPct val="100000"/>
              </a:lnSpc>
              <a:spcBef>
                <a:spcPts val="269"/>
              </a:spcBef>
              <a:buNone/>
            </a:pPr>
            <a:r>
              <a:rPr lang="fr-FR" sz="2800" b="0" strike="noStrike" spc="-7" dirty="0">
                <a:solidFill>
                  <a:srgbClr val="FFFFFF"/>
                </a:solidFill>
                <a:latin typeface="Arial"/>
              </a:rPr>
              <a:t>ASSEMBLÉE GÉNÉRALE</a:t>
            </a:r>
            <a:endParaRPr lang="fr-FR" sz="2800" b="0" strike="noStrike" spc="-1" dirty="0">
              <a:latin typeface="Arial"/>
            </a:endParaRPr>
          </a:p>
          <a:p>
            <a:pPr marL="1800" algn="ctr">
              <a:lnSpc>
                <a:spcPct val="100000"/>
              </a:lnSpc>
              <a:spcBef>
                <a:spcPts val="269"/>
              </a:spcBef>
              <a:buNone/>
            </a:pPr>
            <a:r>
              <a:rPr lang="fr-FR" sz="2800" b="0" strike="noStrike" spc="-7" dirty="0">
                <a:solidFill>
                  <a:srgbClr val="FFFFFF"/>
                </a:solidFill>
                <a:latin typeface="Arial"/>
              </a:rPr>
              <a:t>3 NOVEMBRE</a:t>
            </a:r>
            <a:r>
              <a:rPr lang="fr-FR" sz="2800" b="0" strike="noStrike" spc="-21" dirty="0">
                <a:solidFill>
                  <a:srgbClr val="FFFFFF"/>
                </a:solidFill>
                <a:latin typeface="Arial"/>
              </a:rPr>
              <a:t> </a:t>
            </a:r>
            <a:r>
              <a:rPr lang="fr-FR" sz="2800" b="0" strike="noStrike" spc="4" dirty="0">
                <a:solidFill>
                  <a:srgbClr val="FFFFFF"/>
                </a:solidFill>
                <a:latin typeface="Arial"/>
              </a:rPr>
              <a:t>2023</a:t>
            </a:r>
            <a:endParaRPr lang="fr-FR" sz="2800" b="0" strike="noStrike" spc="-1" dirty="0">
              <a:latin typeface="Arial"/>
            </a:endParaRPr>
          </a:p>
        </p:txBody>
      </p:sp>
      <p:sp>
        <p:nvSpPr>
          <p:cNvPr id="91" name="object 4"/>
          <p:cNvSpPr/>
          <p:nvPr/>
        </p:nvSpPr>
        <p:spPr>
          <a:xfrm>
            <a:off x="428566" y="4879665"/>
            <a:ext cx="3714148" cy="934780"/>
          </a:xfrm>
          <a:prstGeom prst="rect">
            <a:avLst/>
          </a:prstGeom>
          <a:solidFill>
            <a:srgbClr val="68942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34200" rIns="0" bIns="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269"/>
              </a:spcBef>
              <a:buNone/>
            </a:pPr>
            <a:r>
              <a:rPr lang="fr-FR" sz="2800" b="0" strike="noStrike" spc="-7" dirty="0">
                <a:solidFill>
                  <a:srgbClr val="FFFFFF"/>
                </a:solidFill>
                <a:latin typeface="Arial"/>
              </a:rPr>
              <a:t>Compte rendu annuel</a:t>
            </a:r>
            <a:endParaRPr lang="fr-FR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69"/>
              </a:spcBef>
              <a:buNone/>
            </a:pPr>
            <a:r>
              <a:rPr lang="fr-FR" sz="2800" b="0" strike="noStrike" spc="-7" dirty="0">
                <a:solidFill>
                  <a:srgbClr val="FFFFFF"/>
                </a:solidFill>
                <a:latin typeface="Arial"/>
              </a:rPr>
              <a:t>ECOLE D’AVENTURE</a:t>
            </a:r>
            <a:endParaRPr lang="fr-FR" sz="2800" b="0" strike="noStrike" spc="-1" dirty="0">
              <a:latin typeface="Arial"/>
            </a:endParaRPr>
          </a:p>
        </p:txBody>
      </p:sp>
      <p:grpSp>
        <p:nvGrpSpPr>
          <p:cNvPr id="92" name="Groupe 8"/>
          <p:cNvGrpSpPr/>
          <p:nvPr/>
        </p:nvGrpSpPr>
        <p:grpSpPr>
          <a:xfrm>
            <a:off x="7818840" y="53280"/>
            <a:ext cx="1278360" cy="1272600"/>
            <a:chOff x="7818840" y="53280"/>
            <a:chExt cx="1278360" cy="1272600"/>
          </a:xfrm>
        </p:grpSpPr>
        <p:sp>
          <p:nvSpPr>
            <p:cNvPr id="93" name="Ellipse 9"/>
            <p:cNvSpPr/>
            <p:nvPr/>
          </p:nvSpPr>
          <p:spPr>
            <a:xfrm>
              <a:off x="7867080" y="104400"/>
              <a:ext cx="1181520" cy="1170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94" name="Image 10"/>
            <p:cNvPicPr/>
            <p:nvPr/>
          </p:nvPicPr>
          <p:blipFill>
            <a:blip r:embed="rId3"/>
            <a:stretch/>
          </p:blipFill>
          <p:spPr>
            <a:xfrm>
              <a:off x="7818840" y="53280"/>
              <a:ext cx="1278360" cy="12726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95" name="Image 13"/>
          <p:cNvPicPr/>
          <p:nvPr/>
        </p:nvPicPr>
        <p:blipFill>
          <a:blip r:embed="rId4"/>
          <a:stretch/>
        </p:blipFill>
        <p:spPr>
          <a:xfrm>
            <a:off x="6045868" y="5900949"/>
            <a:ext cx="2926080" cy="706680"/>
          </a:xfrm>
          <a:prstGeom prst="rect">
            <a:avLst/>
          </a:prstGeom>
          <a:ln w="0">
            <a:noFill/>
          </a:ln>
        </p:spPr>
      </p:pic>
      <p:pic>
        <p:nvPicPr>
          <p:cNvPr id="6" name="Image 9" descr="logo.trans.retouche.png">
            <a:extLst>
              <a:ext uri="{FF2B5EF4-FFF2-40B4-BE49-F238E27FC236}">
                <a16:creationId xmlns:a16="http://schemas.microsoft.com/office/drawing/2014/main" id="{4FAA66C1-D5B4-4B6D-2BA4-A871EE8BA26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0880" y="6095880"/>
            <a:ext cx="1904760" cy="637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3C2B664E-0621-C560-5311-CA1000DFCEA4}"/>
              </a:ext>
            </a:extLst>
          </p:cNvPr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Image 2" descr="Une image contenant plein air, nature, eau, Étendue d’eau&#10;&#10;Description générée automatiquement">
              <a:extLst>
                <a:ext uri="{FF2B5EF4-FFF2-40B4-BE49-F238E27FC236}">
                  <a16:creationId xmlns:a16="http://schemas.microsoft.com/office/drawing/2014/main" id="{0382A007-84FF-FB32-0F29-CEC15537C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EC8ADFB-45F5-0D9F-1ED1-84BF28748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79638" y="1348581"/>
              <a:ext cx="1884353" cy="2340770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7612B2D-B302-D63D-580C-9A1CC88ED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73904" y="3429001"/>
              <a:ext cx="804187" cy="190500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F3C1577-B763-F91E-96D7-1100E2FC6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0165" y="5201273"/>
              <a:ext cx="3383774" cy="100288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392630" y="99444"/>
            <a:ext cx="4473360" cy="1157760"/>
          </a:xfrm>
          <a:prstGeom prst="rect">
            <a:avLst/>
          </a:prstGeom>
          <a:noFill/>
          <a:ln w="0">
            <a:noFill/>
          </a:ln>
        </p:spPr>
        <p:txBody>
          <a:bodyPr lIns="0" tIns="1260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lang="fr-FR" sz="2800" b="1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Réalisation 2022-2023</a:t>
            </a:r>
            <a:endParaRPr lang="fr-FR" sz="28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99" name="Text Box 2"/>
          <p:cNvSpPr/>
          <p:nvPr/>
        </p:nvSpPr>
        <p:spPr>
          <a:xfrm>
            <a:off x="1688750" y="600614"/>
            <a:ext cx="3936247" cy="894733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strike="noStrike" spc="-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21 journées d’activité </a:t>
            </a:r>
            <a:endParaRPr lang="fr-FR" sz="2800" b="0" strike="noStrike" spc="-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400" b="0" i="1" strike="noStrike" spc="-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(25 en 2021)</a:t>
            </a:r>
            <a:endParaRPr lang="fr-FR" sz="2400" b="0" strike="noStrike" spc="-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00" name="Text Box 3"/>
          <p:cNvSpPr/>
          <p:nvPr/>
        </p:nvSpPr>
        <p:spPr>
          <a:xfrm>
            <a:off x="4725076" y="2535906"/>
            <a:ext cx="3504960" cy="947160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strike="noStrike" spc="-1" dirty="0">
                <a:solidFill>
                  <a:srgbClr val="FFC000"/>
                </a:solidFill>
                <a:latin typeface="Arial"/>
                <a:ea typeface="Microsoft YaHei"/>
              </a:rPr>
              <a:t>56 enfants inscrits, </a:t>
            </a:r>
            <a:endParaRPr lang="fr-FR" sz="28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strike="noStrike" spc="-1" dirty="0">
                <a:solidFill>
                  <a:srgbClr val="FFC000"/>
                </a:solidFill>
                <a:latin typeface="Arial"/>
                <a:ea typeface="Microsoft YaHei"/>
              </a:rPr>
              <a:t>34 actifs</a:t>
            </a:r>
            <a:endParaRPr lang="fr-FR" sz="2800" b="0" strike="noStrike" spc="-1" dirty="0">
              <a:latin typeface="Arial"/>
            </a:endParaRPr>
          </a:p>
        </p:txBody>
      </p:sp>
      <p:sp>
        <p:nvSpPr>
          <p:cNvPr id="101" name="Text Box 4"/>
          <p:cNvSpPr/>
          <p:nvPr/>
        </p:nvSpPr>
        <p:spPr>
          <a:xfrm>
            <a:off x="118685" y="4514659"/>
            <a:ext cx="1988150" cy="1479509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b="1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Domaine 1</a:t>
            </a: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FF00FF"/>
                </a:solidFill>
                <a:latin typeface="Arial"/>
                <a:ea typeface="Microsoft YaHei"/>
              </a:rPr>
              <a:t>Haute montagne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FF00FF"/>
                </a:solidFill>
                <a:latin typeface="Arial"/>
                <a:ea typeface="Microsoft YaHei"/>
              </a:rPr>
              <a:t>Alpinisme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FF00FF"/>
                </a:solidFill>
                <a:latin typeface="Arial"/>
                <a:ea typeface="Microsoft YaHei"/>
              </a:rPr>
              <a:t>Été et hiver</a:t>
            </a:r>
            <a:endParaRPr lang="fr-FR" sz="1800" b="0" strike="noStrike" spc="-1" dirty="0">
              <a:latin typeface="Arial"/>
            </a:endParaRPr>
          </a:p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FF00FF"/>
                </a:solidFill>
                <a:latin typeface="Arial"/>
                <a:ea typeface="Microsoft YaHei"/>
              </a:rPr>
              <a:t>8 jours (</a:t>
            </a:r>
            <a:r>
              <a:rPr lang="fr-FR" sz="1800" b="1" strike="noStrike" spc="-1" dirty="0">
                <a:solidFill>
                  <a:srgbClr val="FF00FF"/>
                </a:solidFill>
                <a:latin typeface="Wingdings" panose="05000000000000000000" pitchFamily="2" charset="2"/>
                <a:ea typeface="Microsoft YaHei"/>
              </a:rPr>
              <a:t></a:t>
            </a:r>
            <a:r>
              <a:rPr lang="fr-FR" sz="1800" b="1" strike="noStrike" spc="-1" dirty="0">
                <a:solidFill>
                  <a:srgbClr val="FF00FF"/>
                </a:solidFill>
                <a:latin typeface="Arial"/>
                <a:ea typeface="Microsoft YaHei"/>
              </a:rPr>
              <a:t>)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102" name="Text Box 5"/>
          <p:cNvSpPr/>
          <p:nvPr/>
        </p:nvSpPr>
        <p:spPr>
          <a:xfrm>
            <a:off x="2006897" y="4099346"/>
            <a:ext cx="2334014" cy="1479509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Domaine 2</a:t>
            </a:r>
            <a:endParaRPr lang="fr-FR" sz="18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FFFF00"/>
                </a:solidFill>
                <a:latin typeface="Arial"/>
                <a:ea typeface="Microsoft YaHei"/>
              </a:rPr>
              <a:t>Montagne enneigée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FFFF00"/>
                </a:solidFill>
                <a:latin typeface="Arial"/>
                <a:ea typeface="Microsoft YaHei"/>
              </a:rPr>
              <a:t>Raquettes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FFFF00"/>
                </a:solidFill>
                <a:latin typeface="Arial"/>
                <a:ea typeface="Microsoft YaHei"/>
              </a:rPr>
              <a:t>Cascade de glace</a:t>
            </a:r>
            <a:endParaRPr lang="fr-FR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FFFF00"/>
                </a:solidFill>
                <a:latin typeface="Arial"/>
                <a:ea typeface="Microsoft YaHei"/>
              </a:rPr>
              <a:t>2 jours (</a:t>
            </a:r>
            <a:r>
              <a:rPr lang="fr-FR" sz="1800" b="1" strike="noStrike" spc="-1" dirty="0">
                <a:solidFill>
                  <a:srgbClr val="FFFF00"/>
                </a:solidFill>
                <a:latin typeface="Wingdings"/>
                <a:ea typeface="Microsoft YaHei"/>
              </a:rPr>
              <a:t></a:t>
            </a:r>
            <a:r>
              <a:rPr lang="fr-FR" sz="1800" b="1" strike="noStrike" spc="-1" dirty="0">
                <a:solidFill>
                  <a:srgbClr val="FFFF00"/>
                </a:solidFill>
                <a:latin typeface="Arial"/>
                <a:ea typeface="Microsoft YaHei"/>
              </a:rPr>
              <a:t>)</a:t>
            </a:r>
            <a:endParaRPr lang="fr-FR" sz="1800" b="0" strike="noStrike" spc="-1" dirty="0">
              <a:latin typeface="Arial"/>
            </a:endParaRPr>
          </a:p>
        </p:txBody>
      </p:sp>
      <p:sp>
        <p:nvSpPr>
          <p:cNvPr id="103" name="Text Box 6"/>
          <p:cNvSpPr/>
          <p:nvPr/>
        </p:nvSpPr>
        <p:spPr>
          <a:xfrm>
            <a:off x="4469366" y="4044869"/>
            <a:ext cx="2167430" cy="1479509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Domaine 3</a:t>
            </a:r>
            <a:endParaRPr lang="fr-FR" sz="18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Sentier et Forêt</a:t>
            </a:r>
            <a:endParaRPr lang="fr-FR" sz="1800" b="0" strike="noStrike" spc="-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Rando/Carto</a:t>
            </a:r>
            <a:endParaRPr lang="fr-FR" sz="1800" b="0" strike="noStrike" spc="-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Vélo de montagne</a:t>
            </a:r>
            <a:endParaRPr lang="fr-FR" sz="1800" b="0" strike="noStrike" spc="-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10 jours(</a:t>
            </a:r>
            <a:r>
              <a:rPr lang="fr-FR" sz="1800" b="1" strike="noStrike" spc="-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panose="05000000000000000000" pitchFamily="2" charset="2"/>
                <a:ea typeface="Microsoft YaHei"/>
              </a:rPr>
              <a:t></a:t>
            </a:r>
            <a:r>
              <a:rPr lang="fr-FR" sz="1800" b="1" strike="noStrike" spc="-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)</a:t>
            </a:r>
            <a:endParaRPr lang="fr-FR" sz="1800" b="0" strike="noStrike" spc="-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04" name="Text Box 7"/>
          <p:cNvSpPr/>
          <p:nvPr/>
        </p:nvSpPr>
        <p:spPr>
          <a:xfrm>
            <a:off x="6565858" y="4138560"/>
            <a:ext cx="2423525" cy="1756508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Domaine 4</a:t>
            </a:r>
            <a:endParaRPr lang="fr-FR" sz="18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chemeClr val="bg1"/>
                </a:solidFill>
                <a:latin typeface="Arial"/>
                <a:ea typeface="Microsoft YaHei"/>
              </a:rPr>
              <a:t>Milieux spécifiques</a:t>
            </a:r>
            <a:endParaRPr lang="fr-FR" sz="1800" b="0" strike="noStrike" spc="-1" dirty="0">
              <a:solidFill>
                <a:schemeClr val="bg1"/>
              </a:solidFill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chemeClr val="bg1"/>
                </a:solidFill>
                <a:latin typeface="Arial"/>
                <a:ea typeface="Microsoft YaHei"/>
              </a:rPr>
              <a:t>Canyon</a:t>
            </a:r>
            <a:endParaRPr lang="fr-FR" sz="1800" b="0" strike="noStrike" spc="-1" dirty="0">
              <a:solidFill>
                <a:schemeClr val="bg1"/>
              </a:solidFill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chemeClr val="bg1"/>
                </a:solidFill>
                <a:latin typeface="Arial"/>
                <a:ea typeface="Microsoft YaHei"/>
              </a:rPr>
              <a:t>Spéléo</a:t>
            </a:r>
            <a:endParaRPr lang="fr-FR" sz="1800" b="0" strike="noStrike" spc="-1" dirty="0">
              <a:solidFill>
                <a:schemeClr val="bg1"/>
              </a:solidFill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chemeClr val="bg1"/>
                </a:solidFill>
                <a:latin typeface="Arial"/>
                <a:ea typeface="Microsoft YaHei"/>
              </a:rPr>
              <a:t>Parcours en hauteur</a:t>
            </a:r>
            <a:endParaRPr lang="fr-FR" sz="1800" b="0" strike="noStrike" spc="-1" dirty="0">
              <a:solidFill>
                <a:schemeClr val="bg1"/>
              </a:solidFill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chemeClr val="bg1"/>
                </a:solidFill>
                <a:latin typeface="Arial"/>
                <a:ea typeface="Microsoft YaHei"/>
              </a:rPr>
              <a:t>4 jours (=)</a:t>
            </a:r>
            <a:endParaRPr lang="fr-FR" sz="18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105" name="Image 20"/>
          <p:cNvPicPr/>
          <p:nvPr/>
        </p:nvPicPr>
        <p:blipFill>
          <a:blip r:embed="rId6"/>
          <a:srcRect l="13726"/>
          <a:stretch/>
        </p:blipFill>
        <p:spPr>
          <a:xfrm>
            <a:off x="5791320" y="1800"/>
            <a:ext cx="3352320" cy="865800"/>
          </a:xfrm>
          <a:prstGeom prst="rect">
            <a:avLst/>
          </a:prstGeom>
          <a:ln w="0">
            <a:noFill/>
          </a:ln>
        </p:spPr>
      </p:pic>
      <p:grpSp>
        <p:nvGrpSpPr>
          <p:cNvPr id="106" name="Groupe 21"/>
          <p:cNvGrpSpPr/>
          <p:nvPr/>
        </p:nvGrpSpPr>
        <p:grpSpPr>
          <a:xfrm>
            <a:off x="7617240" y="398520"/>
            <a:ext cx="1278360" cy="1272600"/>
            <a:chOff x="7617240" y="398520"/>
            <a:chExt cx="1278360" cy="1272600"/>
          </a:xfrm>
        </p:grpSpPr>
        <p:sp>
          <p:nvSpPr>
            <p:cNvPr id="107" name="Ellipse 22"/>
            <p:cNvSpPr/>
            <p:nvPr/>
          </p:nvSpPr>
          <p:spPr>
            <a:xfrm>
              <a:off x="7665480" y="449280"/>
              <a:ext cx="1181520" cy="1170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08" name="Image 23"/>
            <p:cNvPicPr/>
            <p:nvPr/>
          </p:nvPicPr>
          <p:blipFill>
            <a:blip r:embed="rId7"/>
            <a:stretch/>
          </p:blipFill>
          <p:spPr>
            <a:xfrm>
              <a:off x="7617240" y="398520"/>
              <a:ext cx="1278360" cy="12726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9" name="ZoneTexte 1"/>
          <p:cNvSpPr/>
          <p:nvPr/>
        </p:nvSpPr>
        <p:spPr>
          <a:xfrm>
            <a:off x="4130640" y="6490800"/>
            <a:ext cx="50032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1" strike="noStrike" spc="-1">
                <a:solidFill>
                  <a:srgbClr val="FFFFFF"/>
                </a:solidFill>
                <a:latin typeface="Calibri"/>
              </a:rPr>
              <a:t>Club Alpin Français de Pau – Assemblée Générale novembre 2023</a:t>
            </a:r>
            <a:endParaRPr lang="fr-FR" sz="1400" b="0" strike="noStrike" spc="-1">
              <a:latin typeface="Arial"/>
            </a:endParaRPr>
          </a:p>
        </p:txBody>
      </p:sp>
      <p:pic>
        <p:nvPicPr>
          <p:cNvPr id="7" name="Image 9" descr="logo.trans.retouche.png">
            <a:extLst>
              <a:ext uri="{FF2B5EF4-FFF2-40B4-BE49-F238E27FC236}">
                <a16:creationId xmlns:a16="http://schemas.microsoft.com/office/drawing/2014/main" id="{2EE4E91A-DCFB-CE7B-DD4A-FFECCF758D51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380880" y="6095880"/>
            <a:ext cx="1904760" cy="637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lein air, ciel, nuage, faire de la randonnée&#10;&#10;Description générée automatiquement">
            <a:extLst>
              <a:ext uri="{FF2B5EF4-FFF2-40B4-BE49-F238E27FC236}">
                <a16:creationId xmlns:a16="http://schemas.microsoft.com/office/drawing/2014/main" id="{93E64D3C-B582-9681-37E1-29FDA3D5DC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5ED1DF-059A-F0AF-B05B-18F777985AEE}"/>
              </a:ext>
            </a:extLst>
          </p:cNvPr>
          <p:cNvSpPr/>
          <p:nvPr/>
        </p:nvSpPr>
        <p:spPr>
          <a:xfrm>
            <a:off x="297000" y="2514600"/>
            <a:ext cx="1549847" cy="825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80FE8-C483-B661-6D60-2B9C24963318}"/>
              </a:ext>
            </a:extLst>
          </p:cNvPr>
          <p:cNvSpPr/>
          <p:nvPr/>
        </p:nvSpPr>
        <p:spPr>
          <a:xfrm>
            <a:off x="7665480" y="4827592"/>
            <a:ext cx="1286015" cy="682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BB60B5D-C95F-6BF9-142E-99B23482CA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73" y="636120"/>
            <a:ext cx="3925378" cy="270423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40DC9AA-5465-BE9B-1B7E-0CE22ECBBE7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21514" y="3460329"/>
            <a:ext cx="4304406" cy="2277147"/>
          </a:xfrm>
          <a:prstGeom prst="rect">
            <a:avLst/>
          </a:prstGeom>
        </p:spPr>
      </p:pic>
      <p:sp>
        <p:nvSpPr>
          <p:cNvPr id="111" name="object 3"/>
          <p:cNvSpPr/>
          <p:nvPr/>
        </p:nvSpPr>
        <p:spPr>
          <a:xfrm>
            <a:off x="213480" y="223560"/>
            <a:ext cx="4493520" cy="31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000" b="1" strike="noStrike" spc="-1">
                <a:solidFill>
                  <a:srgbClr val="FFFFFF"/>
                </a:solidFill>
                <a:latin typeface="Arial"/>
                <a:ea typeface="Microsoft YaHei"/>
              </a:rPr>
              <a:t>Ecole d’Aventure 2022-2023</a:t>
            </a:r>
            <a:endParaRPr lang="fr-FR" sz="2000" b="0" strike="noStrike" spc="-1">
              <a:latin typeface="Arial"/>
            </a:endParaRPr>
          </a:p>
        </p:txBody>
      </p:sp>
      <p:sp>
        <p:nvSpPr>
          <p:cNvPr id="113" name="Text Box 2"/>
          <p:cNvSpPr/>
          <p:nvPr/>
        </p:nvSpPr>
        <p:spPr>
          <a:xfrm>
            <a:off x="5205751" y="2142440"/>
            <a:ext cx="3436175" cy="925511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Les participants aux sorties : </a:t>
            </a:r>
            <a:endParaRPr lang="fr-FR" sz="1800" b="0" strike="noStrike" spc="-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		34 jeunes </a:t>
            </a:r>
            <a:endParaRPr lang="fr-FR" sz="1800" b="0" strike="noStrike" spc="-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800" b="1" strike="noStrike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		(23 garçons, 11 filles)</a:t>
            </a:r>
            <a:endParaRPr lang="fr-FR" sz="1800" b="0" strike="noStrike" spc="-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14" name="Text Box 7"/>
          <p:cNvSpPr/>
          <p:nvPr/>
        </p:nvSpPr>
        <p:spPr>
          <a:xfrm>
            <a:off x="76320" y="5041609"/>
            <a:ext cx="4645194" cy="1017844"/>
          </a:xfrm>
          <a:prstGeom prst="rect">
            <a:avLst/>
          </a:prstGeom>
          <a:solidFill>
            <a:srgbClr val="F1F3AF">
              <a:alpha val="70000"/>
            </a:srgbClr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0" bIns="468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6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Les sorties : Programme annuel </a:t>
            </a:r>
            <a:endParaRPr lang="fr-FR" sz="16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600" b="1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(octobre à septembre) : </a:t>
            </a:r>
            <a:r>
              <a:rPr lang="fr-FR" sz="16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21 journées</a:t>
            </a:r>
            <a:r>
              <a:rPr lang="fr-FR" sz="12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:</a:t>
            </a:r>
            <a:endParaRPr lang="fr-FR" sz="1200" b="0" strike="noStrike" spc="-1" dirty="0">
              <a:latin typeface="Arial"/>
            </a:endParaRPr>
          </a:p>
          <a:p>
            <a:pPr marL="0" lvl="1">
              <a:lnSpc>
                <a:spcPct val="100000"/>
              </a:lnSpc>
              <a:buClr>
                <a:srgbClr val="024C85"/>
              </a:buClr>
              <a:buFont typeface="Arial"/>
              <a:buChar char="•"/>
              <a:tabLst>
                <a:tab pos="0" algn="l"/>
                <a:tab pos="914400" algn="l"/>
                <a:tab pos="170815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séjour Ariège : 	Oct. 2022 Camp IV (4 jours)</a:t>
            </a:r>
            <a:endParaRPr lang="fr-FR" sz="1400" b="0" strike="noStrike" spc="-1" dirty="0">
              <a:latin typeface="Arial"/>
            </a:endParaRPr>
          </a:p>
          <a:p>
            <a:pPr marL="0" lvl="1">
              <a:lnSpc>
                <a:spcPct val="100000"/>
              </a:lnSpc>
              <a:buClr>
                <a:srgbClr val="024C85"/>
              </a:buClr>
              <a:buFont typeface="Arial"/>
              <a:buChar char="•"/>
              <a:tabLst>
                <a:tab pos="0" algn="l"/>
                <a:tab pos="914400" algn="l"/>
                <a:tab pos="170815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400" b="0" strike="noStrike" spc="-1" dirty="0">
                <a:solidFill>
                  <a:srgbClr val="000000"/>
                </a:solidFill>
                <a:latin typeface="Arial"/>
                <a:ea typeface="Microsoft YaHei"/>
              </a:rPr>
              <a:t> séjour Pampelune : 	Déc. 2022 rassemblement (2 jours)</a:t>
            </a:r>
            <a:endParaRPr lang="fr-FR" sz="1400" b="0" strike="noStrike" spc="-1" dirty="0">
              <a:latin typeface="Arial"/>
            </a:endParaRPr>
          </a:p>
        </p:txBody>
      </p:sp>
      <p:pic>
        <p:nvPicPr>
          <p:cNvPr id="115" name="Image 24"/>
          <p:cNvPicPr/>
          <p:nvPr/>
        </p:nvPicPr>
        <p:blipFill>
          <a:blip r:embed="rId6"/>
          <a:srcRect l="13726"/>
          <a:stretch/>
        </p:blipFill>
        <p:spPr>
          <a:xfrm>
            <a:off x="5791320" y="1800"/>
            <a:ext cx="3352320" cy="865800"/>
          </a:xfrm>
          <a:prstGeom prst="rect">
            <a:avLst/>
          </a:prstGeom>
          <a:ln w="0">
            <a:noFill/>
          </a:ln>
        </p:spPr>
      </p:pic>
      <p:sp>
        <p:nvSpPr>
          <p:cNvPr id="116" name="ZoneTexte 19"/>
          <p:cNvSpPr/>
          <p:nvPr/>
        </p:nvSpPr>
        <p:spPr>
          <a:xfrm>
            <a:off x="4130280" y="6490800"/>
            <a:ext cx="50032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1" strike="noStrike" spc="-1">
                <a:solidFill>
                  <a:srgbClr val="FFFFFF"/>
                </a:solidFill>
                <a:latin typeface="Calibri"/>
              </a:rPr>
              <a:t>Club Alpin Français de Pau – Assemblée Générale novembre 2023</a:t>
            </a:r>
            <a:endParaRPr lang="fr-FR" sz="1400" b="0" strike="noStrike" spc="-1">
              <a:latin typeface="Arial"/>
            </a:endParaRPr>
          </a:p>
        </p:txBody>
      </p:sp>
      <p:grpSp>
        <p:nvGrpSpPr>
          <p:cNvPr id="118" name="Groupe 20"/>
          <p:cNvGrpSpPr/>
          <p:nvPr/>
        </p:nvGrpSpPr>
        <p:grpSpPr>
          <a:xfrm>
            <a:off x="7617240" y="398520"/>
            <a:ext cx="1278360" cy="1272600"/>
            <a:chOff x="7617240" y="398520"/>
            <a:chExt cx="1278360" cy="1272600"/>
          </a:xfrm>
        </p:grpSpPr>
        <p:sp>
          <p:nvSpPr>
            <p:cNvPr id="119" name="Ellipse 21"/>
            <p:cNvSpPr/>
            <p:nvPr/>
          </p:nvSpPr>
          <p:spPr>
            <a:xfrm>
              <a:off x="7665480" y="449280"/>
              <a:ext cx="1181520" cy="1170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20" name="Image 22"/>
            <p:cNvPicPr/>
            <p:nvPr/>
          </p:nvPicPr>
          <p:blipFill>
            <a:blip r:embed="rId7"/>
            <a:stretch/>
          </p:blipFill>
          <p:spPr>
            <a:xfrm>
              <a:off x="7617240" y="398520"/>
              <a:ext cx="1278360" cy="12726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9" name="Image 9" descr="logo.trans.retouche.png">
            <a:extLst>
              <a:ext uri="{FF2B5EF4-FFF2-40B4-BE49-F238E27FC236}">
                <a16:creationId xmlns:a16="http://schemas.microsoft.com/office/drawing/2014/main" id="{3B7826C6-2DFA-4556-EA1C-3FFF7378AE47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380880" y="6095880"/>
            <a:ext cx="1904760" cy="637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82E5353-E0EF-9CB1-4CF2-251ED244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" y="0"/>
            <a:ext cx="9137905" cy="6858000"/>
          </a:xfrm>
          <a:prstGeom prst="rect">
            <a:avLst/>
          </a:prstGeom>
        </p:spPr>
      </p:pic>
      <p:sp>
        <p:nvSpPr>
          <p:cNvPr id="123" name="object 3"/>
          <p:cNvSpPr/>
          <p:nvPr/>
        </p:nvSpPr>
        <p:spPr>
          <a:xfrm>
            <a:off x="4867478" y="923711"/>
            <a:ext cx="2861172" cy="86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60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strike="noStrike" spc="-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Un grand merci</a:t>
            </a:r>
            <a:endParaRPr lang="fr-FR" sz="2800" b="0" strike="noStrike" spc="-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strike="noStrike" spc="-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aux 17 cadres</a:t>
            </a:r>
            <a:endParaRPr lang="fr-FR" sz="2800" b="0" strike="noStrike" spc="-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25" name="Text Box 1"/>
          <p:cNvSpPr/>
          <p:nvPr/>
        </p:nvSpPr>
        <p:spPr>
          <a:xfrm>
            <a:off x="366408" y="2644438"/>
            <a:ext cx="8378516" cy="1919363"/>
          </a:xfrm>
          <a:prstGeom prst="rect">
            <a:avLst/>
          </a:prstGeom>
          <a:noFill/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36000" tIns="36000" rIns="36000" bIns="36000" anchor="t">
            <a:spAutoFit/>
          </a:bodyPr>
          <a:lstStyle/>
          <a:p>
            <a:pPr>
              <a:spcAft>
                <a:spcPts val="60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000" b="1" strike="noStrike" spc="-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Angélique, 	</a:t>
            </a:r>
            <a:r>
              <a:rPr lang="fr-FR" sz="2000" b="1" strike="noStrike" spc="-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Miren</a:t>
            </a:r>
            <a:r>
              <a:rPr lang="fr-FR" sz="2000" b="1" strike="noStrike" spc="-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, 		Christine, 	Marie-Line, 	 Marie</a:t>
            </a:r>
            <a:endParaRPr lang="fr-FR" sz="20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None/>
              <a:tabLst>
                <a:tab pos="0" algn="l"/>
                <a:tab pos="54288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000" b="1" strike="noStrike" spc="-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	     Véronique, 		Ghislaine, 	Coraline	</a:t>
            </a:r>
            <a:endParaRPr lang="fr-FR" sz="2000" b="0" strike="noStrike" spc="-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None/>
              <a:tabLst>
                <a:tab pos="0" algn="l"/>
                <a:tab pos="914400" algn="l"/>
                <a:tab pos="1441440" algn="l"/>
                <a:tab pos="2743200" algn="l"/>
                <a:tab pos="313704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000" b="1" strike="noStrike" spc="-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 Gilles L., 	Antoine, 	Jacky, 	Philippe, 	Gilles E.,	</a:t>
            </a:r>
            <a:endParaRPr lang="fr-FR" sz="2000" b="0" strike="noStrike" spc="-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13704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000" b="1" strike="noStrike" spc="-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		</a:t>
            </a:r>
            <a:r>
              <a:rPr lang="fr-FR" sz="2000" b="1" strike="noStrike" spc="-1" dirty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	</a:t>
            </a:r>
            <a:r>
              <a:rPr lang="fr-FR" sz="2000" b="1" strike="noStrike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Didier,  		Claude, 	Guillaume, 	Rémy </a:t>
            </a:r>
            <a:endParaRPr lang="fr-FR" sz="2000" b="0" strike="noStrike" spc="-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13704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000" b="1" strike="noStrike" spc="-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	aux autres bénévoles, parents et à Sandra</a:t>
            </a:r>
            <a:endParaRPr lang="fr-FR" sz="2000" b="0" strike="noStrike" spc="-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26" name="object 5"/>
          <p:cNvSpPr/>
          <p:nvPr/>
        </p:nvSpPr>
        <p:spPr>
          <a:xfrm>
            <a:off x="7259809" y="6301608"/>
            <a:ext cx="1803426" cy="186120"/>
          </a:xfrm>
          <a:prstGeom prst="rect">
            <a:avLst/>
          </a:prstGeom>
          <a:solidFill>
            <a:srgbClr val="FFFFFF">
              <a:alpha val="69804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3240" rIns="0" bIns="0" anchor="t">
            <a:spAutoFit/>
          </a:bodyPr>
          <a:lstStyle/>
          <a:p>
            <a:pPr marL="12600">
              <a:lnSpc>
                <a:spcPct val="100000"/>
              </a:lnSpc>
              <a:spcBef>
                <a:spcPts val="26"/>
              </a:spcBef>
              <a:buNone/>
            </a:pPr>
            <a:r>
              <a:rPr lang="fr-FR" sz="1200" b="1" i="1" strike="noStrike" spc="-12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</a:rPr>
              <a:t>Crédit photo: D. Rappin</a:t>
            </a:r>
            <a:endParaRPr lang="fr-FR" sz="1200" b="0" strike="noStrike" spc="-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127" name="Image 13"/>
          <p:cNvPicPr/>
          <p:nvPr/>
        </p:nvPicPr>
        <p:blipFill>
          <a:blip r:embed="rId3"/>
          <a:srcRect l="13726"/>
          <a:stretch/>
        </p:blipFill>
        <p:spPr>
          <a:xfrm>
            <a:off x="5791320" y="1800"/>
            <a:ext cx="3352320" cy="865800"/>
          </a:xfrm>
          <a:prstGeom prst="rect">
            <a:avLst/>
          </a:prstGeom>
          <a:ln w="0">
            <a:noFill/>
          </a:ln>
        </p:spPr>
      </p:pic>
      <p:grpSp>
        <p:nvGrpSpPr>
          <p:cNvPr id="128" name="Groupe 14"/>
          <p:cNvGrpSpPr/>
          <p:nvPr/>
        </p:nvGrpSpPr>
        <p:grpSpPr>
          <a:xfrm>
            <a:off x="7617240" y="398520"/>
            <a:ext cx="1278360" cy="1272600"/>
            <a:chOff x="7617240" y="398520"/>
            <a:chExt cx="1278360" cy="1272600"/>
          </a:xfrm>
        </p:grpSpPr>
        <p:sp>
          <p:nvSpPr>
            <p:cNvPr id="129" name="Ellipse 15"/>
            <p:cNvSpPr/>
            <p:nvPr/>
          </p:nvSpPr>
          <p:spPr>
            <a:xfrm>
              <a:off x="7665480" y="449280"/>
              <a:ext cx="1181520" cy="11707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130" name="Image 16"/>
            <p:cNvPicPr/>
            <p:nvPr/>
          </p:nvPicPr>
          <p:blipFill>
            <a:blip r:embed="rId4"/>
            <a:stretch/>
          </p:blipFill>
          <p:spPr>
            <a:xfrm>
              <a:off x="7617240" y="398520"/>
              <a:ext cx="1278360" cy="12726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31" name="ZoneTexte 18"/>
          <p:cNvSpPr/>
          <p:nvPr/>
        </p:nvSpPr>
        <p:spPr>
          <a:xfrm>
            <a:off x="4130640" y="6490800"/>
            <a:ext cx="50032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fr-FR" sz="1400" b="1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Club Alpin Français de Pau – Assemblée Générale novembre 2023</a:t>
            </a:r>
            <a:endParaRPr lang="fr-FR" sz="1400" b="0" strike="noStrike" spc="-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32" name="object 3"/>
          <p:cNvSpPr/>
          <p:nvPr/>
        </p:nvSpPr>
        <p:spPr>
          <a:xfrm>
            <a:off x="513900" y="382680"/>
            <a:ext cx="5545080" cy="866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i="1" strike="noStrike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« Avec l’école …</a:t>
            </a:r>
            <a:endParaRPr lang="fr-FR" sz="2800" b="0" strike="noStrike" spc="-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2800" b="1" i="1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ça</a:t>
            </a:r>
            <a:r>
              <a:rPr lang="fr-FR" sz="2800" b="1" i="1" strike="noStrike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 </a:t>
            </a:r>
            <a:r>
              <a:rPr lang="fr-FR" sz="2800" b="1" i="1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vol</a:t>
            </a:r>
            <a:r>
              <a:rPr lang="fr-FR" sz="2800" b="1" i="1" strike="noStrike" spc="-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e ! »</a:t>
            </a:r>
            <a:endParaRPr lang="fr-FR" sz="2800" b="0" strike="noStrike" spc="-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" name="Text Box 1">
            <a:extLst>
              <a:ext uri="{FF2B5EF4-FFF2-40B4-BE49-F238E27FC236}">
                <a16:creationId xmlns:a16="http://schemas.microsoft.com/office/drawing/2014/main" id="{04F0FB22-297E-19D0-376D-AAC612361982}"/>
              </a:ext>
            </a:extLst>
          </p:cNvPr>
          <p:cNvSpPr/>
          <p:nvPr/>
        </p:nvSpPr>
        <p:spPr>
          <a:xfrm>
            <a:off x="134906" y="4743572"/>
            <a:ext cx="6464416" cy="133458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36000" tIns="36000" rIns="36000" bIns="36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60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Pour les projets 2023-2024 :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60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Camp IV annulé (par l’organisateur), 4 jours en remplacement 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60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Camp Nouvelle Aquitaine 18-20 mai 2024</a:t>
            </a:r>
          </a:p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6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R</a:t>
            </a:r>
            <a:r>
              <a:rPr lang="fr-FR" sz="160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aid rando alpine début juillet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fr-FR" sz="16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Merci d’avance</a:t>
            </a:r>
            <a:r>
              <a:rPr lang="fr-FR" sz="160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Microsoft YaHei"/>
              </a:rPr>
              <a:t> aux bénévoles volontaires</a:t>
            </a:r>
          </a:p>
        </p:txBody>
      </p:sp>
      <p:pic>
        <p:nvPicPr>
          <p:cNvPr id="7" name="Image 9" descr="logo.trans.retouche.png">
            <a:extLst>
              <a:ext uri="{FF2B5EF4-FFF2-40B4-BE49-F238E27FC236}">
                <a16:creationId xmlns:a16="http://schemas.microsoft.com/office/drawing/2014/main" id="{E0182222-1B83-6801-77C7-05E6A46B492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80880" y="6095880"/>
            <a:ext cx="1904760" cy="637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862</TotalTime>
  <Words>297</Words>
  <Application>Microsoft Office PowerPoint</Application>
  <PresentationFormat>Affichage à l'écran (4:3)</PresentationFormat>
  <Paragraphs>58</Paragraphs>
  <Slides>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</vt:i4>
      </vt:variant>
    </vt:vector>
  </HeadingPairs>
  <TitlesOfParts>
    <vt:vector size="12" baseType="lpstr">
      <vt:lpstr>Arial</vt:lpstr>
      <vt:lpstr>Calibri</vt:lpstr>
      <vt:lpstr>Symbol</vt:lpstr>
      <vt:lpstr>Times New Roman</vt:lpstr>
      <vt:lpstr>Trebuchet MS</vt:lpstr>
      <vt:lpstr>Wingdings</vt:lpstr>
      <vt:lpstr>Office Theme</vt:lpstr>
      <vt:lpstr>Office Theme</vt:lpstr>
      <vt:lpstr>Présentation PowerPoint</vt:lpstr>
      <vt:lpstr>Réalisation 2022-2023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DELL</dc:creator>
  <dc:description/>
  <cp:lastModifiedBy>Didier RAPPIN</cp:lastModifiedBy>
  <cp:revision>55</cp:revision>
  <dcterms:created xsi:type="dcterms:W3CDTF">2019-11-12T12:59:56Z</dcterms:created>
  <dcterms:modified xsi:type="dcterms:W3CDTF">2023-10-30T18:34:03Z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b30ed1b-e95f-40b5-af89-828263f287a7_ActionId">
    <vt:lpwstr>8bdfe994-41af-461d-8d84-b3c0978840a7</vt:lpwstr>
  </property>
  <property fmtid="{D5CDD505-2E9C-101B-9397-08002B2CF9AE}" pid="3" name="MSIP_Label_2b30ed1b-e95f-40b5-af89-828263f287a7_ContentBits">
    <vt:lpwstr>0</vt:lpwstr>
  </property>
  <property fmtid="{D5CDD505-2E9C-101B-9397-08002B2CF9AE}" pid="4" name="MSIP_Label_2b30ed1b-e95f-40b5-af89-828263f287a7_Enabled">
    <vt:lpwstr>true</vt:lpwstr>
  </property>
  <property fmtid="{D5CDD505-2E9C-101B-9397-08002B2CF9AE}" pid="5" name="MSIP_Label_2b30ed1b-e95f-40b5-af89-828263f287a7_Method">
    <vt:lpwstr>Standard</vt:lpwstr>
  </property>
  <property fmtid="{D5CDD505-2E9C-101B-9397-08002B2CF9AE}" pid="6" name="MSIP_Label_2b30ed1b-e95f-40b5-af89-828263f287a7_Name">
    <vt:lpwstr>2b30ed1b-e95f-40b5-af89-828263f287a7</vt:lpwstr>
  </property>
  <property fmtid="{D5CDD505-2E9C-101B-9397-08002B2CF9AE}" pid="7" name="MSIP_Label_2b30ed1b-e95f-40b5-af89-828263f287a7_SetDate">
    <vt:lpwstr>2021-11-26T15:41:46Z</vt:lpwstr>
  </property>
  <property fmtid="{D5CDD505-2E9C-101B-9397-08002B2CF9AE}" pid="8" name="MSIP_Label_2b30ed1b-e95f-40b5-af89-828263f287a7_SiteId">
    <vt:lpwstr>329e91b0-e21f-48fb-a071-456717ecc28e</vt:lpwstr>
  </property>
  <property fmtid="{D5CDD505-2E9C-101B-9397-08002B2CF9AE}" pid="9" name="Notes">
    <vt:i4>1</vt:i4>
  </property>
  <property fmtid="{D5CDD505-2E9C-101B-9397-08002B2CF9AE}" pid="10" name="PresentationFormat">
    <vt:lpwstr>Affichage à l'écran (4:3)</vt:lpwstr>
  </property>
  <property fmtid="{D5CDD505-2E9C-101B-9397-08002B2CF9AE}" pid="11" name="Slides">
    <vt:i4>4</vt:i4>
  </property>
</Properties>
</file>